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  <p:sldId id="337" r:id="rId65"/>
    <p:sldId id="340" r:id="rId66"/>
    <p:sldId id="342" r:id="rId67"/>
    <p:sldId id="357" r:id="rId68"/>
    <p:sldId id="358" r:id="rId69"/>
    <p:sldId id="360" r:id="rId70"/>
    <p:sldId id="359" r:id="rId71"/>
    <p:sldId id="364" r:id="rId72"/>
    <p:sldId id="361" r:id="rId73"/>
    <p:sldId id="365" r:id="rId74"/>
    <p:sldId id="343" r:id="rId75"/>
    <p:sldId id="338" r:id="rId76"/>
    <p:sldId id="344" r:id="rId77"/>
    <p:sldId id="345" r:id="rId78"/>
    <p:sldId id="346" r:id="rId79"/>
    <p:sldId id="339" r:id="rId80"/>
    <p:sldId id="347" r:id="rId81"/>
    <p:sldId id="348" r:id="rId82"/>
    <p:sldId id="349" r:id="rId83"/>
    <p:sldId id="350" r:id="rId84"/>
    <p:sldId id="351" r:id="rId85"/>
    <p:sldId id="355" r:id="rId86"/>
    <p:sldId id="356" r:id="rId87"/>
    <p:sldId id="353" r:id="rId88"/>
    <p:sldId id="354" r:id="rId89"/>
    <p:sldId id="352" r:id="rId90"/>
  </p:sldIdLst>
  <p:sldSz cx="9144000" cy="6858000" type="screen4x3"/>
  <p:notesSz cx="7099300" cy="10234613"/>
  <p:custDataLst>
    <p:tags r:id="rId9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06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193F8C-C524-4611-822E-8210C69BFCAD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FHIR+Technology+Preview+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rthcorp.com/community/wiki/display/mirth/Example+Channel" TargetMode="External"/><Relationship Id="rId4" Type="http://schemas.openxmlformats.org/officeDocument/2006/relationships/hyperlink" Target="http://www.mirthcorp.com/community/wiki/display/mirth/User+Guide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3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Alertas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y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monitorización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ale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2" y="1988840"/>
            <a:ext cx="3576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3.1 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que 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 </a:t>
            </a:r>
            <a:r>
              <a:rPr lang="en-US" sz="1400" dirty="0" err="1" smtClean="0"/>
              <a:t>determinados</a:t>
            </a:r>
            <a:r>
              <a:rPr lang="en-US" sz="1400" dirty="0" smtClean="0"/>
              <a:t> </a:t>
            </a:r>
            <a:r>
              <a:rPr lang="en-US" sz="1400" dirty="0" err="1" smtClean="0"/>
              <a:t>tipos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disparar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asociadas</a:t>
            </a:r>
            <a:r>
              <a:rPr lang="en-US" sz="1400" dirty="0" smtClean="0"/>
              <a:t> a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error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que </a:t>
            </a:r>
            <a:r>
              <a:rPr lang="en-US" sz="1400" dirty="0" err="1" smtClean="0"/>
              <a:t>alertar</a:t>
            </a:r>
            <a:r>
              <a:rPr lang="en-US" sz="1400" dirty="0" smtClean="0"/>
              <a:t> (el “</a:t>
            </a:r>
            <a:r>
              <a:rPr lang="en-US" sz="1400" dirty="0" err="1" smtClean="0"/>
              <a:t>paso</a:t>
            </a:r>
            <a:r>
              <a:rPr lang="en-US" sz="1400" dirty="0" smtClean="0"/>
              <a:t>” </a:t>
            </a:r>
            <a:r>
              <a:rPr lang="en-US" sz="1400" dirty="0" err="1" smtClean="0"/>
              <a:t>concreto</a:t>
            </a:r>
            <a:r>
              <a:rPr lang="en-US" sz="1400" dirty="0" smtClean="0"/>
              <a:t> del </a:t>
            </a:r>
            <a:r>
              <a:rPr lang="en-US" sz="1400" dirty="0" err="1" smtClean="0"/>
              <a:t>flujo</a:t>
            </a:r>
            <a:r>
              <a:rPr lang="en-US" sz="1400" dirty="0" smtClean="0"/>
              <a:t> que </a:t>
            </a:r>
            <a:r>
              <a:rPr lang="en-US" sz="1400" dirty="0" err="1" smtClean="0"/>
              <a:t>sigue</a:t>
            </a:r>
            <a:r>
              <a:rPr lang="en-US" sz="1400" dirty="0" smtClean="0"/>
              <a:t> el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se ha </a:t>
            </a:r>
            <a:r>
              <a:rPr lang="en-US" sz="1400" dirty="0" err="1" smtClean="0"/>
              <a:t>producido</a:t>
            </a:r>
            <a:r>
              <a:rPr lang="en-US" sz="1400" dirty="0" smtClean="0"/>
              <a:t> el </a:t>
            </a:r>
            <a:r>
              <a:rPr lang="en-US" sz="1400" dirty="0" err="1" smtClean="0"/>
              <a:t>fallo</a:t>
            </a:r>
            <a:r>
              <a:rPr lang="en-US" sz="1400" dirty="0" smtClean="0"/>
              <a:t>) y el canal (o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) </a:t>
            </a:r>
            <a:r>
              <a:rPr lang="en-US" sz="1400" dirty="0" err="1" smtClean="0"/>
              <a:t>donde</a:t>
            </a:r>
            <a:r>
              <a:rPr lang="en-US" sz="1400" dirty="0" smtClean="0"/>
              <a:t> </a:t>
            </a:r>
            <a:r>
              <a:rPr lang="en-US" sz="1400" dirty="0" err="1" smtClean="0"/>
              <a:t>escuchar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err="1" smtClean="0"/>
              <a:t>Cuando</a:t>
            </a:r>
            <a:r>
              <a:rPr lang="en-US" sz="1400" dirty="0" smtClean="0"/>
              <a:t> se produce el error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dispara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acción</a:t>
            </a:r>
            <a:r>
              <a:rPr lang="en-US" sz="1400" dirty="0" smtClean="0"/>
              <a:t>; las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permitidas</a:t>
            </a:r>
            <a:r>
              <a:rPr lang="en-US" sz="1400" dirty="0" smtClean="0"/>
              <a:t> </a:t>
            </a:r>
            <a:r>
              <a:rPr lang="es-ES_tradnl" sz="1400" dirty="0" smtClean="0"/>
              <a:t>incluyen:</a:t>
            </a:r>
          </a:p>
          <a:p>
            <a:pPr latinLnBrk="0"/>
            <a:r>
              <a:rPr lang="en-US" sz="1400" dirty="0" err="1" smtClean="0"/>
              <a:t>Envío</a:t>
            </a:r>
            <a:r>
              <a:rPr lang="en-US" sz="1400" dirty="0" smtClean="0"/>
              <a:t> de emails de aviso (a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email </a:t>
            </a:r>
            <a:r>
              <a:rPr lang="en-US" sz="1400" dirty="0" err="1" smtClean="0"/>
              <a:t>concretas</a:t>
            </a:r>
            <a:r>
              <a:rPr lang="en-US" sz="1400" dirty="0" smtClean="0"/>
              <a:t> o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de Mirth); </a:t>
            </a:r>
            <a:r>
              <a:rPr lang="en-US" sz="1400" dirty="0" err="1" smtClean="0"/>
              <a:t>totalmente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y </a:t>
            </a:r>
            <a:r>
              <a:rPr lang="en-US" sz="1400" dirty="0" err="1" smtClean="0"/>
              <a:t>asunto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a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enviando</a:t>
            </a:r>
            <a:r>
              <a:rPr lang="en-US" sz="1400" dirty="0" smtClean="0"/>
              <a:t> </a:t>
            </a:r>
            <a:r>
              <a:rPr lang="en-US" sz="1400" dirty="0" err="1" smtClean="0"/>
              <a:t>directamente</a:t>
            </a:r>
            <a:r>
              <a:rPr lang="en-US" sz="1400" dirty="0" smtClean="0"/>
              <a:t> el email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).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(y </a:t>
            </a:r>
            <a:r>
              <a:rPr lang="en-US" sz="1400" dirty="0" err="1" smtClean="0"/>
              <a:t>recomendable</a:t>
            </a:r>
            <a:r>
              <a:rPr lang="en-US" sz="1400" dirty="0" smtClean="0"/>
              <a:t>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veces</a:t>
            </a:r>
            <a:r>
              <a:rPr lang="en-US" sz="1400" dirty="0" smtClean="0"/>
              <a:t>)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 “SMTP sender”.</a:t>
            </a:r>
          </a:p>
          <a:p>
            <a:pPr marL="0" indent="0" latinLnBrk="0">
              <a:buNone/>
            </a:pP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sp>
        <p:nvSpPr>
          <p:cNvPr id="6" name="CuadroTexto 4"/>
          <p:cNvSpPr txBox="1"/>
          <p:nvPr/>
        </p:nvSpPr>
        <p:spPr>
          <a:xfrm>
            <a:off x="4427984" y="969148"/>
            <a:ext cx="121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Alertas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40440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1: </a:t>
            </a:r>
            <a:r>
              <a:rPr lang="en-US" sz="1400" dirty="0" err="1" smtClean="0"/>
              <a:t>identificar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receptores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esas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(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concretos</a:t>
            </a:r>
            <a:r>
              <a:rPr lang="en-US" sz="1400" dirty="0" smtClean="0"/>
              <a:t> de Mirth o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):</a:t>
            </a:r>
          </a:p>
        </p:txBody>
      </p:sp>
      <p:pic>
        <p:nvPicPr>
          <p:cNvPr id="1026" name="Picture 2" descr="C:\Users\villacem\Documents\Roche\EPEO_project\MirthConceptKeynote\2017_MirthConnectWorkshop\publicRepo\MirthConnectWorkshop\Exercises\Chapter3\3_2_Configuracion_Alertas\ERROR_1_example\userEm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54" y="1848382"/>
            <a:ext cx="38004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2: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SMTP que Mirth Connect </a:t>
            </a:r>
            <a:r>
              <a:rPr lang="en-US" sz="1400" dirty="0" err="1" smtClean="0"/>
              <a:t>usará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</a:t>
            </a:r>
            <a:r>
              <a:rPr lang="en-US" sz="1400" dirty="0" smtClean="0"/>
              <a:t> para las </a:t>
            </a:r>
            <a:r>
              <a:rPr lang="en-US" sz="1400" dirty="0" err="1" smtClean="0"/>
              <a:t>alertas</a:t>
            </a:r>
            <a:r>
              <a:rPr lang="en-US" sz="1400" dirty="0"/>
              <a:t>:</a:t>
            </a:r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3\3_2_Configuracion_Alertas\ERROR_1_example\emailSett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79" y="1844824"/>
            <a:ext cx="53816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3: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</a:t>
            </a:r>
            <a:r>
              <a:rPr lang="en-US" sz="1400" dirty="0" err="1" smtClean="0"/>
              <a:t>alerta</a:t>
            </a:r>
            <a:r>
              <a:rPr lang="en-US" sz="1400" dirty="0" smtClean="0"/>
              <a:t> y </a:t>
            </a:r>
            <a:r>
              <a:rPr lang="en-US" sz="1400" dirty="0" err="1" smtClean="0"/>
              <a:t>configurarla</a:t>
            </a:r>
            <a:r>
              <a:rPr lang="en-US" sz="1400" dirty="0" smtClean="0"/>
              <a:t>:</a:t>
            </a:r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3\3_2_Configuracion_Alertas\ERROR_1_example\alert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3905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villacem\Documents\Roche\EPEO_project\MirthConceptKeynote\2017_MirthConnectWorkshop\publicRepo\MirthConnectWorkshop\Exercises\Chapter3\3_2_Configuracion_Alertas\ERROR_1_example\alertError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6909"/>
            <a:ext cx="4904232" cy="38243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villacem\Documents\Roche\EPEO_project\MirthConceptKeynote\2017_MirthConnectWorkshop\publicRepo\MirthConnectWorkshop\Exercises\Chapter3\3_2_Configuracion_Alertas\ERROR_1_example\otherAc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78" y="3267241"/>
            <a:ext cx="2206085" cy="29618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43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un motor de integraci</a:t>
            </a:r>
            <a:r>
              <a:rPr lang="es-ES" sz="1400" dirty="0" smtClean="0"/>
              <a:t>ón </a:t>
            </a:r>
            <a:r>
              <a:rPr lang="en-US" sz="1400" dirty="0" smtClean="0"/>
              <a:t>HL7 multiplataforma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tiene una limitada serie de funcionalidades.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Dashboard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29" y="1966021"/>
            <a:ext cx="7386524" cy="35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8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Channel detail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68" y="1883559"/>
            <a:ext cx="753913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Events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50" y="2285421"/>
            <a:ext cx="7318683" cy="330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41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43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4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FHIR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en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Mirth Connect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2050" name="Picture 2" descr="C:\Users\villacem\Documents\Roche\EPEO_project\MirthConceptKeynote\2017_MirthConnectWorkshop\doc\FHI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5832648" cy="34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4.1 </a:t>
            </a:r>
            <a:r>
              <a:rPr lang="es-ES_tradnl" sz="3200" dirty="0"/>
              <a:t>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n-US" sz="1400" dirty="0" err="1" smtClean="0"/>
              <a:t>actualmente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</a:t>
            </a:r>
            <a:r>
              <a:rPr lang="en-US" sz="1400" dirty="0"/>
              <a:t> </a:t>
            </a:r>
            <a:r>
              <a:rPr lang="en-US" sz="1400" dirty="0" smtClean="0"/>
              <a:t>FHIR de </a:t>
            </a:r>
            <a:r>
              <a:rPr lang="en-US" sz="1400" dirty="0" err="1" smtClean="0"/>
              <a:t>manera</a:t>
            </a:r>
            <a:r>
              <a:rPr lang="en-US" sz="1400" dirty="0" smtClean="0"/>
              <a:t> </a:t>
            </a:r>
            <a:r>
              <a:rPr lang="en-US" sz="1400" dirty="0" err="1" smtClean="0"/>
              <a:t>oficial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Existe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“technology preview” (de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de 2 </a:t>
            </a:r>
            <a:r>
              <a:rPr lang="en-US" sz="1400" dirty="0" err="1" smtClean="0"/>
              <a:t>años</a:t>
            </a:r>
            <a:r>
              <a:rPr lang="en-US" sz="1400" dirty="0" smtClean="0"/>
              <a:t>) </a:t>
            </a:r>
            <a:r>
              <a:rPr lang="en-US" sz="1400" dirty="0" err="1" smtClean="0"/>
              <a:t>pero</a:t>
            </a:r>
            <a:r>
              <a:rPr lang="en-US" sz="1400" dirty="0" smtClean="0"/>
              <a:t> 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no ha </a:t>
            </a:r>
            <a:r>
              <a:rPr lang="en-US" sz="1400" dirty="0" err="1" smtClean="0"/>
              <a:t>sido</a:t>
            </a:r>
            <a:r>
              <a:rPr lang="en-US" sz="1400" dirty="0" smtClean="0"/>
              <a:t> </a:t>
            </a:r>
            <a:r>
              <a:rPr lang="en-US" sz="1400" dirty="0" err="1" smtClean="0"/>
              <a:t>liberado</a:t>
            </a:r>
            <a:r>
              <a:rPr lang="en-US" sz="1400" dirty="0" smtClean="0"/>
              <a:t>. </a:t>
            </a:r>
            <a:r>
              <a:rPr lang="en-US" sz="1400" dirty="0" err="1" smtClean="0"/>
              <a:t>Sí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generan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</a:t>
            </a:r>
            <a:r>
              <a:rPr lang="en-US" sz="1400" dirty="0" err="1" smtClean="0"/>
              <a:t>binarias</a:t>
            </a:r>
            <a:r>
              <a:rPr lang="en-US" sz="1400" dirty="0" smtClean="0"/>
              <a:t> </a:t>
            </a:r>
            <a:r>
              <a:rPr lang="en-US" sz="1400" dirty="0" err="1" smtClean="0"/>
              <a:t>descargables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FHIR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servicios</a:t>
            </a:r>
            <a:r>
              <a:rPr lang="en-US" sz="1400" dirty="0" smtClean="0"/>
              <a:t> (</a:t>
            </a:r>
            <a:r>
              <a:rPr lang="en-US" sz="1400" dirty="0" err="1" smtClean="0"/>
              <a:t>aunque</a:t>
            </a:r>
            <a:r>
              <a:rPr lang="en-US" sz="1400" dirty="0" smtClean="0"/>
              <a:t>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, </a:t>
            </a:r>
            <a:r>
              <a:rPr lang="en-US" sz="1400" dirty="0" err="1" smtClean="0"/>
              <a:t>documentos</a:t>
            </a:r>
            <a:r>
              <a:rPr lang="en-US" sz="1400" dirty="0" smtClean="0"/>
              <a:t> </a:t>
            </a:r>
            <a:r>
              <a:rPr lang="en-US" sz="1400" dirty="0" err="1" smtClean="0"/>
              <a:t>clínicos</a:t>
            </a:r>
            <a:r>
              <a:rPr lang="en-US" sz="1400" dirty="0" smtClean="0"/>
              <a:t> </a:t>
            </a:r>
            <a:r>
              <a:rPr lang="en-US" sz="1400" dirty="0" err="1" smtClean="0"/>
              <a:t>estandarizados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…) </a:t>
            </a:r>
            <a:r>
              <a:rPr lang="en-US" sz="1400" dirty="0" err="1" smtClean="0"/>
              <a:t>por</a:t>
            </a:r>
            <a:r>
              <a:rPr lang="en-US" sz="1400" dirty="0" smtClean="0"/>
              <a:t> lo que </a:t>
            </a:r>
            <a:r>
              <a:rPr lang="en-US" sz="1400" dirty="0" err="1" smtClean="0"/>
              <a:t>su</a:t>
            </a:r>
            <a:r>
              <a:rPr lang="en-US" sz="1400" dirty="0" smtClean="0"/>
              <a:t> “</a:t>
            </a:r>
            <a:r>
              <a:rPr lang="en-US" sz="1400" dirty="0" err="1" smtClean="0"/>
              <a:t>encaje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enrutamiento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procesado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)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algo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complicado</a:t>
            </a:r>
            <a:r>
              <a:rPr lang="en-US" sz="1400" dirty="0" smtClean="0"/>
              <a:t>. 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www.mirthcorp.com/community/wiki/display/mirth/FHIR+Technology+Preview+2</a:t>
            </a: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FHIR listener: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Mirth Connect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FHIR.</a:t>
            </a:r>
          </a:p>
          <a:p>
            <a:pPr latinLnBrk="0"/>
            <a:r>
              <a:rPr lang="en-US" sz="1400" dirty="0" smtClean="0"/>
              <a:t>Canal FHIR: para </a:t>
            </a:r>
            <a:r>
              <a:rPr lang="en-US" sz="1400" dirty="0" err="1" smtClean="0"/>
              <a:t>poder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el FHIR listener.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la </a:t>
            </a:r>
            <a:r>
              <a:rPr lang="en-US" sz="1400" dirty="0" err="1" smtClean="0"/>
              <a:t>creación</a:t>
            </a:r>
            <a:r>
              <a:rPr lang="en-US" sz="1400" dirty="0" smtClean="0"/>
              <a:t> de un </a:t>
            </a:r>
            <a:r>
              <a:rPr lang="en-US" sz="1400" dirty="0" err="1" smtClean="0"/>
              <a:t>repositorio</a:t>
            </a:r>
            <a:r>
              <a:rPr lang="en-US" sz="1400" dirty="0" smtClean="0"/>
              <a:t> (un </a:t>
            </a:r>
            <a:r>
              <a:rPr lang="en-US" sz="1400" dirty="0" err="1" smtClean="0"/>
              <a:t>esquema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bbdd</a:t>
            </a:r>
            <a:r>
              <a:rPr lang="en-US" sz="1400" dirty="0" smtClean="0"/>
              <a:t>) para </a:t>
            </a:r>
            <a:r>
              <a:rPr lang="en-US" sz="1400" dirty="0" err="1" smtClean="0"/>
              <a:t>guardar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recursos</a:t>
            </a:r>
            <a:r>
              <a:rPr lang="en-US" sz="1400" dirty="0" smtClean="0"/>
              <a:t> FHIR que se van </a:t>
            </a:r>
            <a:r>
              <a:rPr lang="en-US" sz="1400" dirty="0" err="1" smtClean="0"/>
              <a:t>creando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</a:t>
            </a:r>
            <a:r>
              <a:rPr lang="en-US" sz="1400" dirty="0" err="1" smtClean="0"/>
              <a:t>interfaz</a:t>
            </a:r>
            <a:r>
              <a:rPr lang="en-US" sz="1400" dirty="0" smtClean="0"/>
              <a:t> REST de FHIR.</a:t>
            </a:r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www.mirthcorp.com/community/wiki/display/mirth/User+Guide</a:t>
            </a: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www.mirthcorp.com/community/wiki/display/mirth/Example+Channel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4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4.2 Conectores FHIR.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01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4.3 Instalación y 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5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Casos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prácticos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post-it_work-on-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4326695" cy="43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5.1.1 </a:t>
            </a:r>
            <a:r>
              <a:rPr lang="es-ES_tradnl" sz="3200" dirty="0" smtClean="0"/>
              <a:t>Pruebas de Carga.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Using Apache </a:t>
            </a:r>
            <a:r>
              <a:rPr lang="en-US" sz="1400" b="1" dirty="0" err="1" smtClean="0"/>
              <a:t>Jmeter</a:t>
            </a:r>
            <a:r>
              <a:rPr lang="en-US" sz="1400" b="1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smtClean="0"/>
              <a:t>Hay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para </a:t>
            </a:r>
            <a:r>
              <a:rPr lang="en-US" sz="1400" dirty="0" err="1" smtClean="0"/>
              <a:t>lanzar</a:t>
            </a:r>
            <a:r>
              <a:rPr lang="en-US" sz="1400" dirty="0" smtClean="0"/>
              <a:t> test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MLLP </a:t>
            </a:r>
            <a:r>
              <a:rPr lang="en-US" sz="1400" dirty="0" err="1" smtClean="0"/>
              <a:t>sobre</a:t>
            </a:r>
            <a:r>
              <a:rPr lang="en-US" sz="1400" dirty="0"/>
              <a:t> TCP (mllptcpsampler-1.0-SNAPSHOT.jar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Jmeter</a:t>
            </a:r>
            <a:r>
              <a:rPr lang="en-US" sz="1400" dirty="0" smtClean="0"/>
              <a:t> y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las </a:t>
            </a:r>
            <a:r>
              <a:rPr lang="en-US" sz="1400" dirty="0" err="1" smtClean="0"/>
              <a:t>pruebas</a:t>
            </a:r>
            <a:r>
              <a:rPr lang="en-US" sz="1400" dirty="0" smtClean="0"/>
              <a:t> de </a:t>
            </a:r>
            <a:r>
              <a:rPr lang="en-US" sz="1400" dirty="0" err="1" smtClean="0"/>
              <a:t>carga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deseen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Ver</a:t>
            </a:r>
            <a:r>
              <a:rPr lang="en-US" sz="1400" dirty="0" smtClean="0"/>
              <a:t> </a:t>
            </a:r>
            <a:r>
              <a:rPr lang="en-US" sz="1400" dirty="0" err="1" smtClean="0"/>
              <a:t>ejercicio</a:t>
            </a:r>
            <a:r>
              <a:rPr lang="en-US" sz="1400" dirty="0"/>
              <a:t> </a:t>
            </a:r>
            <a:r>
              <a:rPr lang="en-US" sz="1400" i="1" dirty="0" smtClean="0"/>
              <a:t>5_1_1_LoadTest</a:t>
            </a:r>
            <a:r>
              <a:rPr lang="en-US" sz="1400" dirty="0" smtClean="0"/>
              <a:t> .</a:t>
            </a:r>
            <a:endParaRPr lang="en-US" sz="1400" dirty="0" smtClean="0"/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2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5.1.2 </a:t>
            </a:r>
            <a:r>
              <a:rPr lang="es-ES_tradnl" sz="3200" dirty="0"/>
              <a:t>Automatismos.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5.1.3 Errores.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5.2.1: LAB.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86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2" y="1445898"/>
            <a:ext cx="6820120" cy="46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5611"/>
            <a:ext cx="4201940" cy="49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0" y="1406122"/>
            <a:ext cx="4545154" cy="495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67" y="4223539"/>
            <a:ext cx="6115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7" y="1628800"/>
            <a:ext cx="401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584365"/>
            <a:ext cx="4253981" cy="44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5.2.4: ITC.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18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4762</Words>
  <Application>Microsoft Office PowerPoint</Application>
  <PresentationFormat>Presentación en pantalla (4:3)</PresentationFormat>
  <Paragraphs>752</Paragraphs>
  <Slides>89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0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  <vt:lpstr>3. Alertas y monitorización</vt:lpstr>
      <vt:lpstr>3.1 Introducción y conceptos básicos.</vt:lpstr>
      <vt:lpstr>3.2 Configuración de Alertas.</vt:lpstr>
      <vt:lpstr>3.2 Configuración de Alertas.</vt:lpstr>
      <vt:lpstr>3.2 Configuración de Alertas.</vt:lpstr>
      <vt:lpstr>3.2 Configuración de Alertas.</vt:lpstr>
      <vt:lpstr>3.3 Monitorización.</vt:lpstr>
      <vt:lpstr>3.3 Monitorización.</vt:lpstr>
      <vt:lpstr>3.3 Monitorización.</vt:lpstr>
      <vt:lpstr>3.3 Monitorización.</vt:lpstr>
      <vt:lpstr>3.4 Actuaciones automatizadas.</vt:lpstr>
      <vt:lpstr>4. FHIR en Mirth Connect</vt:lpstr>
      <vt:lpstr>4.1 Introducción y conceptos básicos.</vt:lpstr>
      <vt:lpstr>4.2 Conectores FHIR.</vt:lpstr>
      <vt:lpstr>4.3 Instalación y configuración.</vt:lpstr>
      <vt:lpstr>5. Casos prácticos</vt:lpstr>
      <vt:lpstr>5.1.1 Pruebas de Carga.</vt:lpstr>
      <vt:lpstr>5.1.2 Automatismos.</vt:lpstr>
      <vt:lpstr>5.1.3 Errores.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328</cp:revision>
  <cp:lastPrinted>2017-10-16T15:07:12Z</cp:lastPrinted>
  <dcterms:created xsi:type="dcterms:W3CDTF">2014-04-01T16:35:38Z</dcterms:created>
  <dcterms:modified xsi:type="dcterms:W3CDTF">2017-10-18T10:08:11Z</dcterms:modified>
</cp:coreProperties>
</file>